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7" d="100"/>
          <a:sy n="67" d="100"/>
        </p:scale>
        <p:origin x="24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930EE95-03E1-4EF9-BBE4-A11E7759D1A8}" type="datetimeFigureOut">
              <a:rPr kumimoji="1" lang="ja-JP" altLang="en-US" smtClean="0"/>
              <a:t>2021/4/26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B7F379-DF3D-4097-9D67-6E523F3B631E}" type="slidenum">
              <a:rPr kumimoji="1" lang="ja-JP" altLang="en-US" smtClean="0"/>
              <a:t>‹#›</a:t>
            </a:fld>
            <a:endParaRPr kumimoji="1" lang="ja-JP" altLang="en-US"/>
          </a:p>
        </p:txBody>
      </p:sp>
    </p:spTree>
    <p:extLst>
      <p:ext uri="{BB962C8B-B14F-4D97-AF65-F5344CB8AC3E}">
        <p14:creationId xmlns:p14="http://schemas.microsoft.com/office/powerpoint/2010/main" val="1023968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30EE95-03E1-4EF9-BBE4-A11E7759D1A8}" type="datetimeFigureOut">
              <a:rPr kumimoji="1" lang="ja-JP" altLang="en-US" smtClean="0"/>
              <a:t>2021/4/26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B7F379-DF3D-4097-9D67-6E523F3B631E}" type="slidenum">
              <a:rPr kumimoji="1" lang="ja-JP" altLang="en-US" smtClean="0"/>
              <a:t>‹#›</a:t>
            </a:fld>
            <a:endParaRPr kumimoji="1" lang="ja-JP" altLang="en-US"/>
          </a:p>
        </p:txBody>
      </p:sp>
    </p:spTree>
    <p:extLst>
      <p:ext uri="{BB962C8B-B14F-4D97-AF65-F5344CB8AC3E}">
        <p14:creationId xmlns:p14="http://schemas.microsoft.com/office/powerpoint/2010/main" val="4256314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30EE95-03E1-4EF9-BBE4-A11E7759D1A8}" type="datetimeFigureOut">
              <a:rPr kumimoji="1" lang="ja-JP" altLang="en-US" smtClean="0"/>
              <a:t>2021/4/26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B7F379-DF3D-4097-9D67-6E523F3B631E}" type="slidenum">
              <a:rPr kumimoji="1" lang="ja-JP" altLang="en-US" smtClean="0"/>
              <a:t>‹#›</a:t>
            </a:fld>
            <a:endParaRPr kumimoji="1" lang="ja-JP" altLang="en-US"/>
          </a:p>
        </p:txBody>
      </p:sp>
    </p:spTree>
    <p:extLst>
      <p:ext uri="{BB962C8B-B14F-4D97-AF65-F5344CB8AC3E}">
        <p14:creationId xmlns:p14="http://schemas.microsoft.com/office/powerpoint/2010/main" val="2174994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30EE95-03E1-4EF9-BBE4-A11E7759D1A8}" type="datetimeFigureOut">
              <a:rPr kumimoji="1" lang="ja-JP" altLang="en-US" smtClean="0"/>
              <a:t>2021/4/26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B7F379-DF3D-4097-9D67-6E523F3B631E}" type="slidenum">
              <a:rPr kumimoji="1" lang="ja-JP" altLang="en-US" smtClean="0"/>
              <a:t>‹#›</a:t>
            </a:fld>
            <a:endParaRPr kumimoji="1" lang="ja-JP" altLang="en-US"/>
          </a:p>
        </p:txBody>
      </p:sp>
    </p:spTree>
    <p:extLst>
      <p:ext uri="{BB962C8B-B14F-4D97-AF65-F5344CB8AC3E}">
        <p14:creationId xmlns:p14="http://schemas.microsoft.com/office/powerpoint/2010/main" val="3289538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930EE95-03E1-4EF9-BBE4-A11E7759D1A8}" type="datetimeFigureOut">
              <a:rPr kumimoji="1" lang="ja-JP" altLang="en-US" smtClean="0"/>
              <a:t>2021/4/26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B7F379-DF3D-4097-9D67-6E523F3B631E}" type="slidenum">
              <a:rPr kumimoji="1" lang="ja-JP" altLang="en-US" smtClean="0"/>
              <a:t>‹#›</a:t>
            </a:fld>
            <a:endParaRPr kumimoji="1" lang="ja-JP" altLang="en-US"/>
          </a:p>
        </p:txBody>
      </p:sp>
    </p:spTree>
    <p:extLst>
      <p:ext uri="{BB962C8B-B14F-4D97-AF65-F5344CB8AC3E}">
        <p14:creationId xmlns:p14="http://schemas.microsoft.com/office/powerpoint/2010/main" val="537694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930EE95-03E1-4EF9-BBE4-A11E7759D1A8}" type="datetimeFigureOut">
              <a:rPr kumimoji="1" lang="ja-JP" altLang="en-US" smtClean="0"/>
              <a:t>2021/4/26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B7F379-DF3D-4097-9D67-6E523F3B631E}" type="slidenum">
              <a:rPr kumimoji="1" lang="ja-JP" altLang="en-US" smtClean="0"/>
              <a:t>‹#›</a:t>
            </a:fld>
            <a:endParaRPr kumimoji="1" lang="ja-JP" altLang="en-US"/>
          </a:p>
        </p:txBody>
      </p:sp>
    </p:spTree>
    <p:extLst>
      <p:ext uri="{BB962C8B-B14F-4D97-AF65-F5344CB8AC3E}">
        <p14:creationId xmlns:p14="http://schemas.microsoft.com/office/powerpoint/2010/main" val="1386825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930EE95-03E1-4EF9-BBE4-A11E7759D1A8}" type="datetimeFigureOut">
              <a:rPr kumimoji="1" lang="ja-JP" altLang="en-US" smtClean="0"/>
              <a:t>2021/4/26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B7F379-DF3D-4097-9D67-6E523F3B631E}" type="slidenum">
              <a:rPr kumimoji="1" lang="ja-JP" altLang="en-US" smtClean="0"/>
              <a:t>‹#›</a:t>
            </a:fld>
            <a:endParaRPr kumimoji="1" lang="ja-JP" altLang="en-US"/>
          </a:p>
        </p:txBody>
      </p:sp>
    </p:spTree>
    <p:extLst>
      <p:ext uri="{BB962C8B-B14F-4D97-AF65-F5344CB8AC3E}">
        <p14:creationId xmlns:p14="http://schemas.microsoft.com/office/powerpoint/2010/main" val="167892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30EE95-03E1-4EF9-BBE4-A11E7759D1A8}" type="datetimeFigureOut">
              <a:rPr kumimoji="1" lang="ja-JP" altLang="en-US" smtClean="0"/>
              <a:t>2021/4/26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B7F379-DF3D-4097-9D67-6E523F3B631E}" type="slidenum">
              <a:rPr kumimoji="1" lang="ja-JP" altLang="en-US" smtClean="0"/>
              <a:t>‹#›</a:t>
            </a:fld>
            <a:endParaRPr kumimoji="1" lang="ja-JP" altLang="en-US"/>
          </a:p>
        </p:txBody>
      </p:sp>
    </p:spTree>
    <p:extLst>
      <p:ext uri="{BB962C8B-B14F-4D97-AF65-F5344CB8AC3E}">
        <p14:creationId xmlns:p14="http://schemas.microsoft.com/office/powerpoint/2010/main" val="3830654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0EE95-03E1-4EF9-BBE4-A11E7759D1A8}" type="datetimeFigureOut">
              <a:rPr kumimoji="1" lang="ja-JP" altLang="en-US" smtClean="0"/>
              <a:t>2021/4/26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B7F379-DF3D-4097-9D67-6E523F3B631E}" type="slidenum">
              <a:rPr kumimoji="1" lang="ja-JP" altLang="en-US" smtClean="0"/>
              <a:t>‹#›</a:t>
            </a:fld>
            <a:endParaRPr kumimoji="1" lang="ja-JP" altLang="en-US"/>
          </a:p>
        </p:txBody>
      </p:sp>
    </p:spTree>
    <p:extLst>
      <p:ext uri="{BB962C8B-B14F-4D97-AF65-F5344CB8AC3E}">
        <p14:creationId xmlns:p14="http://schemas.microsoft.com/office/powerpoint/2010/main" val="2383013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30EE95-03E1-4EF9-BBE4-A11E7759D1A8}" type="datetimeFigureOut">
              <a:rPr kumimoji="1" lang="ja-JP" altLang="en-US" smtClean="0"/>
              <a:t>2021/4/26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B7F379-DF3D-4097-9D67-6E523F3B631E}" type="slidenum">
              <a:rPr kumimoji="1" lang="ja-JP" altLang="en-US" smtClean="0"/>
              <a:t>‹#›</a:t>
            </a:fld>
            <a:endParaRPr kumimoji="1" lang="ja-JP" altLang="en-US"/>
          </a:p>
        </p:txBody>
      </p:sp>
    </p:spTree>
    <p:extLst>
      <p:ext uri="{BB962C8B-B14F-4D97-AF65-F5344CB8AC3E}">
        <p14:creationId xmlns:p14="http://schemas.microsoft.com/office/powerpoint/2010/main" val="2494668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30EE95-03E1-4EF9-BBE4-A11E7759D1A8}" type="datetimeFigureOut">
              <a:rPr kumimoji="1" lang="ja-JP" altLang="en-US" smtClean="0"/>
              <a:t>2021/4/26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B7F379-DF3D-4097-9D67-6E523F3B631E}" type="slidenum">
              <a:rPr kumimoji="1" lang="ja-JP" altLang="en-US" smtClean="0"/>
              <a:t>‹#›</a:t>
            </a:fld>
            <a:endParaRPr kumimoji="1" lang="ja-JP" altLang="en-US"/>
          </a:p>
        </p:txBody>
      </p:sp>
    </p:spTree>
    <p:extLst>
      <p:ext uri="{BB962C8B-B14F-4D97-AF65-F5344CB8AC3E}">
        <p14:creationId xmlns:p14="http://schemas.microsoft.com/office/powerpoint/2010/main" val="4184271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0EE95-03E1-4EF9-BBE4-A11E7759D1A8}" type="datetimeFigureOut">
              <a:rPr kumimoji="1" lang="ja-JP" altLang="en-US" smtClean="0"/>
              <a:t>2021/4/26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B7F379-DF3D-4097-9D67-6E523F3B631E}" type="slidenum">
              <a:rPr kumimoji="1" lang="ja-JP" altLang="en-US" smtClean="0"/>
              <a:t>‹#›</a:t>
            </a:fld>
            <a:endParaRPr kumimoji="1" lang="ja-JP" altLang="en-US"/>
          </a:p>
        </p:txBody>
      </p:sp>
    </p:spTree>
    <p:extLst>
      <p:ext uri="{BB962C8B-B14F-4D97-AF65-F5344CB8AC3E}">
        <p14:creationId xmlns:p14="http://schemas.microsoft.com/office/powerpoint/2010/main" val="2327203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53093" y="0"/>
            <a:ext cx="4286250" cy="369332"/>
          </a:xfrm>
          <a:prstGeom prst="rect">
            <a:avLst/>
          </a:prstGeom>
          <a:noFill/>
        </p:spPr>
        <p:txBody>
          <a:bodyPr wrap="square" rtlCol="0">
            <a:spAutoFit/>
          </a:bodyPr>
          <a:lstStyle/>
          <a:p>
            <a:r>
              <a:rPr kumimoji="1" lang="ja-JP" altLang="en-US" b="1" dirty="0">
                <a:latin typeface="HGPｺﾞｼｯｸM" panose="020B0600000000000000" pitchFamily="50" charset="-128"/>
                <a:ea typeface="HGPｺﾞｼｯｸM" panose="020B0600000000000000" pitchFamily="50" charset="-128"/>
              </a:rPr>
              <a:t>システムモビリティ分科会・活動報告</a:t>
            </a:r>
          </a:p>
        </p:txBody>
      </p:sp>
      <p:sp>
        <p:nvSpPr>
          <p:cNvPr id="6" name="テキスト ボックス 5"/>
          <p:cNvSpPr txBox="1"/>
          <p:nvPr/>
        </p:nvSpPr>
        <p:spPr>
          <a:xfrm>
            <a:off x="253093" y="421819"/>
            <a:ext cx="8621486" cy="1008000"/>
          </a:xfrm>
          <a:prstGeom prst="rect">
            <a:avLst/>
          </a:prstGeom>
          <a:noFill/>
          <a:ln w="6350">
            <a:solidFill>
              <a:schemeClr val="tx1"/>
            </a:solidFill>
          </a:ln>
        </p:spPr>
        <p:txBody>
          <a:bodyPr wrap="square" rtlCol="0">
            <a:spAutoFit/>
          </a:bodyPr>
          <a:lstStyle/>
          <a:p>
            <a:r>
              <a:rPr kumimoji="1" lang="ja-JP" altLang="en-US" sz="1400" b="1" dirty="0"/>
              <a:t>１．目的・狙い</a:t>
            </a:r>
            <a:endParaRPr kumimoji="1" lang="en-US" altLang="ja-JP" sz="1400" b="1" dirty="0"/>
          </a:p>
          <a:p>
            <a:r>
              <a:rPr kumimoji="1" lang="ja-JP" altLang="en-US" sz="1200" dirty="0"/>
              <a:t>　本分科会では、モビリティ分野でも比較的検討が手薄な「物流」に着目する。</a:t>
            </a:r>
            <a:endParaRPr kumimoji="1" lang="en-US" altLang="ja-JP" sz="1200" dirty="0"/>
          </a:p>
          <a:p>
            <a:r>
              <a:rPr kumimoji="1" lang="ja-JP" altLang="en-US" sz="1200" dirty="0"/>
              <a:t>　国内外の先進事例を調査し課題整理を通し、「物流」を最適化する全体システムの構築に向けた提案につなげる。</a:t>
            </a:r>
            <a:endParaRPr kumimoji="1" lang="en-US" altLang="ja-JP" sz="1200" dirty="0"/>
          </a:p>
          <a:p>
            <a:r>
              <a:rPr kumimoji="1" lang="ja-JP" altLang="en-US" sz="1200" b="1" dirty="0">
                <a:solidFill>
                  <a:srgbClr val="FF0000"/>
                </a:solidFill>
              </a:rPr>
              <a:t>　</a:t>
            </a:r>
            <a:r>
              <a:rPr kumimoji="1" lang="ja-JP" altLang="en-US" sz="1200" b="1" dirty="0"/>
              <a:t>メンバー：東京大学　西成活裕教授、テクノバ（事務局）、</a:t>
            </a:r>
            <a:r>
              <a:rPr kumimoji="1" lang="en-US" altLang="ja-JP" sz="1200" b="1" dirty="0"/>
              <a:t>KDDI</a:t>
            </a:r>
            <a:r>
              <a:rPr kumimoji="1" lang="ja-JP" altLang="en-US" sz="1200" b="1" dirty="0"/>
              <a:t>株式会社。</a:t>
            </a:r>
            <a:r>
              <a:rPr kumimoji="1" lang="en-US" altLang="ja-JP" sz="1200" b="1" dirty="0"/>
              <a:t>SOMPO</a:t>
            </a:r>
            <a:r>
              <a:rPr kumimoji="1" lang="ja-JP" altLang="en-US" sz="1200" b="1" dirty="0"/>
              <a:t>システムズ株式会社、トヨタ自動車株</a:t>
            </a:r>
            <a:endParaRPr kumimoji="1" lang="en-US" altLang="ja-JP" sz="1200" b="1" dirty="0"/>
          </a:p>
          <a:p>
            <a:r>
              <a:rPr kumimoji="1" lang="ja-JP" altLang="en-US" sz="1200" b="1" dirty="0"/>
              <a:t>　　　　　　式会社、株式会社野村総合研究所、東日本旅客鉄道株式会社、三井不動産株式会社、三菱重工業株式会社</a:t>
            </a:r>
            <a:endParaRPr kumimoji="1" lang="en-US" altLang="ja-JP" sz="1200" b="1" dirty="0">
              <a:solidFill>
                <a:srgbClr val="FF0000"/>
              </a:solidFill>
            </a:endParaRPr>
          </a:p>
        </p:txBody>
      </p:sp>
      <p:sp>
        <p:nvSpPr>
          <p:cNvPr id="11" name="テキスト ボックス 10"/>
          <p:cNvSpPr txBox="1"/>
          <p:nvPr/>
        </p:nvSpPr>
        <p:spPr>
          <a:xfrm>
            <a:off x="253093" y="1490099"/>
            <a:ext cx="8621486" cy="3492000"/>
          </a:xfrm>
          <a:prstGeom prst="rect">
            <a:avLst/>
          </a:prstGeom>
          <a:noFill/>
          <a:ln w="6350">
            <a:solidFill>
              <a:schemeClr val="tx1"/>
            </a:solidFill>
          </a:ln>
        </p:spPr>
        <p:txBody>
          <a:bodyPr wrap="square" rtlCol="0">
            <a:spAutoFit/>
          </a:bodyPr>
          <a:lstStyle/>
          <a:p>
            <a:r>
              <a:rPr kumimoji="1" lang="ja-JP" altLang="en-US" sz="1400" b="1" dirty="0"/>
              <a:t>２．活動実績</a:t>
            </a:r>
            <a:endParaRPr kumimoji="1" lang="en-US" altLang="ja-JP" sz="1400" b="1" dirty="0"/>
          </a:p>
          <a:p>
            <a:endParaRPr kumimoji="1" lang="en-US" altLang="ja-JP" sz="9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a:p>
            <a:endParaRPr kumimoji="1" lang="en-US" altLang="ja-JP" sz="1400" b="1" dirty="0"/>
          </a:p>
        </p:txBody>
      </p:sp>
      <p:graphicFrame>
        <p:nvGraphicFramePr>
          <p:cNvPr id="4" name="表 3"/>
          <p:cNvGraphicFramePr>
            <a:graphicFrameLocks noGrp="1"/>
          </p:cNvGraphicFramePr>
          <p:nvPr>
            <p:extLst>
              <p:ext uri="{D42A27DB-BD31-4B8C-83A1-F6EECF244321}">
                <p14:modId xmlns:p14="http://schemas.microsoft.com/office/powerpoint/2010/main" val="158710881"/>
              </p:ext>
            </p:extLst>
          </p:nvPr>
        </p:nvGraphicFramePr>
        <p:xfrm>
          <a:off x="364670" y="1820595"/>
          <a:ext cx="3918855" cy="3103200"/>
        </p:xfrm>
        <a:graphic>
          <a:graphicData uri="http://schemas.openxmlformats.org/drawingml/2006/table">
            <a:tbl>
              <a:tblPr firstRow="1" bandRow="1">
                <a:tableStyleId>{5C22544A-7EE6-4342-B048-85BDC9FD1C3A}</a:tableStyleId>
              </a:tblPr>
              <a:tblGrid>
                <a:gridCol w="906717">
                  <a:extLst>
                    <a:ext uri="{9D8B030D-6E8A-4147-A177-3AD203B41FA5}">
                      <a16:colId xmlns:a16="http://schemas.microsoft.com/office/drawing/2014/main" val="1321752674"/>
                    </a:ext>
                  </a:extLst>
                </a:gridCol>
                <a:gridCol w="557441">
                  <a:extLst>
                    <a:ext uri="{9D8B030D-6E8A-4147-A177-3AD203B41FA5}">
                      <a16:colId xmlns:a16="http://schemas.microsoft.com/office/drawing/2014/main" val="3673048138"/>
                    </a:ext>
                  </a:extLst>
                </a:gridCol>
                <a:gridCol w="1554968">
                  <a:extLst>
                    <a:ext uri="{9D8B030D-6E8A-4147-A177-3AD203B41FA5}">
                      <a16:colId xmlns:a16="http://schemas.microsoft.com/office/drawing/2014/main" val="1185764794"/>
                    </a:ext>
                  </a:extLst>
                </a:gridCol>
                <a:gridCol w="899729">
                  <a:extLst>
                    <a:ext uri="{9D8B030D-6E8A-4147-A177-3AD203B41FA5}">
                      <a16:colId xmlns:a16="http://schemas.microsoft.com/office/drawing/2014/main" val="2025543757"/>
                    </a:ext>
                  </a:extLst>
                </a:gridCol>
              </a:tblGrid>
              <a:tr h="265635">
                <a:tc>
                  <a:txBody>
                    <a:bodyPr/>
                    <a:lstStyle/>
                    <a:p>
                      <a:pPr algn="ctr"/>
                      <a:r>
                        <a:rPr kumimoji="1" lang="ja-JP" altLang="en-US" sz="1200" dirty="0">
                          <a:solidFill>
                            <a:schemeClr val="tx1"/>
                          </a:solidFill>
                        </a:rPr>
                        <a:t>実施月</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200" dirty="0">
                          <a:solidFill>
                            <a:schemeClr val="tx1"/>
                          </a:solidFill>
                        </a:rPr>
                        <a:t>活動</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200" dirty="0">
                          <a:solidFill>
                            <a:schemeClr val="tx1"/>
                          </a:solidFill>
                        </a:rPr>
                        <a:t>テーマ</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200" dirty="0">
                          <a:solidFill>
                            <a:schemeClr val="tx1"/>
                          </a:solidFill>
                        </a:rPr>
                        <a:t>講演会講師</a:t>
                      </a:r>
                      <a:br>
                        <a:rPr kumimoji="1" lang="en-US" altLang="ja-JP" sz="1200" dirty="0">
                          <a:solidFill>
                            <a:schemeClr val="tx1"/>
                          </a:solidFill>
                        </a:rPr>
                      </a:br>
                      <a:r>
                        <a:rPr kumimoji="1" lang="ja-JP" altLang="en-US" sz="1200" dirty="0">
                          <a:solidFill>
                            <a:schemeClr val="tx1"/>
                          </a:solidFill>
                        </a:rPr>
                        <a:t>（企業）</a:t>
                      </a:r>
                    </a:p>
                  </a:txBody>
                  <a:tcPr marL="36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530958112"/>
                  </a:ext>
                </a:extLst>
              </a:tr>
              <a:tr h="0">
                <a:tc>
                  <a:txBody>
                    <a:bodyPr/>
                    <a:lstStyle/>
                    <a:p>
                      <a:r>
                        <a:rPr kumimoji="1" lang="en-US" altLang="ja-JP" sz="1200" dirty="0"/>
                        <a:t>2019</a:t>
                      </a:r>
                      <a:r>
                        <a:rPr kumimoji="1" lang="ja-JP" altLang="en-US" sz="1200" dirty="0"/>
                        <a:t>年</a:t>
                      </a:r>
                      <a:r>
                        <a:rPr kumimoji="1" lang="en-US" altLang="ja-JP" sz="1200" dirty="0"/>
                        <a:t>11</a:t>
                      </a:r>
                      <a:r>
                        <a:rPr kumimoji="1" lang="ja-JP" altLang="en-US" sz="1200" dirty="0"/>
                        <a:t>月</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講演会</a:t>
                      </a:r>
                      <a:endParaRPr kumimoji="1" lang="ja-JP" altLang="en-US" sz="1200" dirty="0"/>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国際・都市間物流</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日本郵船様</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3142125"/>
                  </a:ext>
                </a:extLst>
              </a:tr>
              <a:tr h="0">
                <a:tc>
                  <a:txBody>
                    <a:bodyPr/>
                    <a:lstStyle/>
                    <a:p>
                      <a:r>
                        <a:rPr kumimoji="1" lang="en-US" altLang="ja-JP" sz="1200" dirty="0"/>
                        <a:t>2019</a:t>
                      </a:r>
                      <a:r>
                        <a:rPr kumimoji="1" lang="ja-JP" altLang="en-US" sz="1200" dirty="0"/>
                        <a:t>年</a:t>
                      </a:r>
                      <a:r>
                        <a:rPr kumimoji="1" lang="en-US" altLang="ja-JP" sz="1200" dirty="0"/>
                        <a:t>12</a:t>
                      </a:r>
                      <a:r>
                        <a:rPr kumimoji="1" lang="ja-JP" altLang="en-US" sz="1200" dirty="0"/>
                        <a:t>月</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講演会</a:t>
                      </a:r>
                      <a:endParaRPr kumimoji="1" lang="ja-JP" altLang="en-US" sz="1200" dirty="0"/>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都市間・都市内物流</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ヤマト運輸様</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8858175"/>
                  </a:ext>
                </a:extLst>
              </a:tr>
              <a:tr h="0">
                <a:tc>
                  <a:txBody>
                    <a:bodyPr/>
                    <a:lstStyle/>
                    <a:p>
                      <a:r>
                        <a:rPr kumimoji="1" lang="en-US" altLang="ja-JP" sz="1200" dirty="0"/>
                        <a:t>2020</a:t>
                      </a:r>
                      <a:r>
                        <a:rPr kumimoji="1" lang="ja-JP" altLang="en-US" sz="1200" dirty="0"/>
                        <a:t>年１月</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講演会</a:t>
                      </a:r>
                      <a:endParaRPr kumimoji="1" lang="ja-JP" altLang="en-US" sz="1200" dirty="0"/>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次世代の都市</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森ビル様</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8054523"/>
                  </a:ext>
                </a:extLst>
              </a:tr>
              <a:tr h="116899">
                <a:tc>
                  <a:txBody>
                    <a:bodyPr/>
                    <a:lstStyle/>
                    <a:p>
                      <a:endParaRPr kumimoji="1" lang="ja-JP" altLang="en-US" sz="1200" dirty="0"/>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dirty="0"/>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dirty="0"/>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dirty="0"/>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8531661"/>
                  </a:ext>
                </a:extLst>
              </a:tr>
              <a:tr h="81643">
                <a:tc>
                  <a:txBody>
                    <a:bodyPr/>
                    <a:lstStyle/>
                    <a:p>
                      <a:r>
                        <a:rPr kumimoji="1" lang="en-US" altLang="ja-JP" sz="1200" dirty="0"/>
                        <a:t>2020</a:t>
                      </a:r>
                      <a:r>
                        <a:rPr kumimoji="1" lang="ja-JP" altLang="en-US" sz="1200" dirty="0"/>
                        <a:t>年</a:t>
                      </a:r>
                      <a:r>
                        <a:rPr kumimoji="1" lang="en-US" altLang="ja-JP" sz="1200" dirty="0"/>
                        <a:t>9</a:t>
                      </a:r>
                      <a:r>
                        <a:rPr kumimoji="1" lang="ja-JP" altLang="en-US" sz="1200" dirty="0"/>
                        <a:t>月</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講演会</a:t>
                      </a:r>
                      <a:endParaRPr kumimoji="1" lang="ja-JP" altLang="en-US" sz="1200" dirty="0"/>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a:t>物流システム</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a:t>日立物流様</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691076999"/>
                  </a:ext>
                </a:extLst>
              </a:tr>
              <a:tr h="0">
                <a:tc rowSpan="2">
                  <a:txBody>
                    <a:bodyPr/>
                    <a:lstStyle/>
                    <a:p>
                      <a:r>
                        <a:rPr kumimoji="1" lang="en-US" altLang="ja-JP" sz="1200" dirty="0"/>
                        <a:t>2020</a:t>
                      </a:r>
                      <a:r>
                        <a:rPr kumimoji="1" lang="ja-JP" altLang="en-US" sz="1200" dirty="0"/>
                        <a:t>年</a:t>
                      </a:r>
                      <a:r>
                        <a:rPr kumimoji="1" lang="en-US" altLang="ja-JP" sz="1200" dirty="0"/>
                        <a:t>10</a:t>
                      </a:r>
                      <a:r>
                        <a:rPr kumimoji="1" lang="ja-JP" altLang="en-US" sz="1200" dirty="0"/>
                        <a:t>月</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a:t>講演会</a:t>
                      </a:r>
                      <a:endParaRPr kumimoji="1" lang="en-US" altLang="ja-JP" sz="1200" dirty="0"/>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a:t>ロボット</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en-US" altLang="ja-JP" sz="1200" dirty="0"/>
                        <a:t>ZMP</a:t>
                      </a:r>
                      <a:r>
                        <a:rPr kumimoji="1" lang="ja-JP" altLang="en-US" sz="1200" dirty="0"/>
                        <a:t>様</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968391123"/>
                  </a:ext>
                </a:extLst>
              </a:tr>
              <a:tr h="90279">
                <a:tc vMerge="1">
                  <a:txBody>
                    <a:bodyPr/>
                    <a:lstStyle/>
                    <a:p>
                      <a:endParaRPr kumimoji="1" lang="ja-JP" altLang="en-US" sz="1000" dirty="0"/>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ﾜｰｸｼｮｯﾌﾟ</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a:t>物流に企業間連携で取り組めること検討</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sz="1200" dirty="0"/>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90040735"/>
                  </a:ext>
                </a:extLst>
              </a:tr>
              <a:tr h="252000">
                <a:tc>
                  <a:txBody>
                    <a:bodyPr/>
                    <a:lstStyle/>
                    <a:p>
                      <a:r>
                        <a:rPr kumimoji="1" lang="en-US" altLang="ja-JP" sz="1200" dirty="0"/>
                        <a:t>2021</a:t>
                      </a:r>
                      <a:r>
                        <a:rPr kumimoji="1" lang="ja-JP" altLang="en-US" sz="1200" dirty="0"/>
                        <a:t>年</a:t>
                      </a:r>
                      <a:r>
                        <a:rPr kumimoji="1" lang="en-US" altLang="ja-JP" sz="1200" dirty="0"/>
                        <a:t>2</a:t>
                      </a:r>
                      <a:r>
                        <a:rPr kumimoji="1" lang="ja-JP" altLang="en-US" sz="1200" dirty="0"/>
                        <a:t>月</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a:t>検討会</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a:t>とりまとめの方向検討</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sz="1200" dirty="0"/>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91045964"/>
                  </a:ext>
                </a:extLst>
              </a:tr>
              <a:tr h="252000">
                <a:tc>
                  <a:txBody>
                    <a:bodyPr/>
                    <a:lstStyle/>
                    <a:p>
                      <a:r>
                        <a:rPr kumimoji="1" lang="en-US" altLang="ja-JP" sz="1200" dirty="0"/>
                        <a:t>2021</a:t>
                      </a:r>
                      <a:r>
                        <a:rPr kumimoji="1" lang="ja-JP" altLang="en-US" sz="1200" dirty="0"/>
                        <a:t>年</a:t>
                      </a:r>
                      <a:r>
                        <a:rPr kumimoji="1" lang="en-US" altLang="ja-JP" sz="1200" dirty="0"/>
                        <a:t>4</a:t>
                      </a:r>
                      <a:r>
                        <a:rPr kumimoji="1" lang="ja-JP" altLang="en-US" sz="1200" dirty="0"/>
                        <a:t>月</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a:t>検討会</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a:t>深掘り調査対象・分担検討</a:t>
                      </a:r>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sz="1200" dirty="0"/>
                    </a:p>
                  </a:txBody>
                  <a:tcPr marL="18000" marR="18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077080958"/>
                  </a:ext>
                </a:extLst>
              </a:tr>
            </a:tbl>
          </a:graphicData>
        </a:graphic>
      </p:graphicFrame>
      <p:sp>
        <p:nvSpPr>
          <p:cNvPr id="12" name="正方形/長方形 11"/>
          <p:cNvSpPr/>
          <p:nvPr/>
        </p:nvSpPr>
        <p:spPr>
          <a:xfrm>
            <a:off x="4395102" y="1646804"/>
            <a:ext cx="4386948" cy="32769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200" b="1" dirty="0">
                <a:solidFill>
                  <a:schemeClr val="tx1"/>
                </a:solidFill>
              </a:rPr>
              <a:t>【</a:t>
            </a:r>
            <a:r>
              <a:rPr kumimoji="1" lang="ja-JP" altLang="en-US" sz="1200" b="1" dirty="0">
                <a:solidFill>
                  <a:schemeClr val="tx1"/>
                </a:solidFill>
              </a:rPr>
              <a:t>講演会とＱ＆Ａから得られた主な知見</a:t>
            </a:r>
            <a:r>
              <a:rPr kumimoji="1" lang="en-US" altLang="ja-JP" sz="1200" b="1" dirty="0">
                <a:solidFill>
                  <a:schemeClr val="tx1"/>
                </a:solidFill>
              </a:rPr>
              <a:t>】</a:t>
            </a:r>
            <a:endParaRPr kumimoji="1" lang="en-US" altLang="ja-JP" sz="1200" dirty="0">
              <a:solidFill>
                <a:schemeClr val="tx1"/>
              </a:solidFill>
            </a:endParaRPr>
          </a:p>
          <a:p>
            <a:pPr marL="171450" indent="-171450">
              <a:spcAft>
                <a:spcPts val="600"/>
              </a:spcAft>
              <a:buFont typeface="Arial" panose="020B0604020202020204" pitchFamily="34" charset="0"/>
              <a:buChar char="•"/>
            </a:pPr>
            <a:r>
              <a:rPr kumimoji="1" lang="ja-JP" altLang="en-US" sz="1200" dirty="0">
                <a:solidFill>
                  <a:schemeClr val="tx1"/>
                </a:solidFill>
              </a:rPr>
              <a:t>日本では、社内物流のスマート化に取り組んでいる優秀事例は多い（トヨタ、花王、雪印等）。</a:t>
            </a:r>
            <a:r>
              <a:rPr kumimoji="1" lang="en-US" altLang="ja-JP" sz="1200" dirty="0">
                <a:solidFill>
                  <a:schemeClr val="tx1"/>
                </a:solidFill>
              </a:rPr>
              <a:t>ZARA</a:t>
            </a:r>
            <a:r>
              <a:rPr kumimoji="1" lang="ja-JP" altLang="en-US" sz="1200" dirty="0">
                <a:solidFill>
                  <a:schemeClr val="tx1"/>
                </a:solidFill>
              </a:rPr>
              <a:t>等海外の先進事例もトヨタの</a:t>
            </a:r>
            <a:r>
              <a:rPr kumimoji="1" lang="en-US" altLang="ja-JP" sz="1200" dirty="0">
                <a:solidFill>
                  <a:schemeClr val="tx1"/>
                </a:solidFill>
              </a:rPr>
              <a:t>JIT</a:t>
            </a:r>
            <a:r>
              <a:rPr kumimoji="1" lang="ja-JP" altLang="en-US" sz="1200" dirty="0">
                <a:solidFill>
                  <a:schemeClr val="tx1"/>
                </a:solidFill>
              </a:rPr>
              <a:t>を参考にしている。</a:t>
            </a:r>
            <a:endParaRPr kumimoji="1" lang="en-US" altLang="ja-JP" sz="1200" dirty="0">
              <a:solidFill>
                <a:schemeClr val="tx1"/>
              </a:solidFill>
            </a:endParaRPr>
          </a:p>
          <a:p>
            <a:pPr marL="171450" indent="-171450">
              <a:spcAft>
                <a:spcPts val="600"/>
              </a:spcAft>
              <a:buFont typeface="Arial" panose="020B0604020202020204" pitchFamily="34" charset="0"/>
              <a:buChar char="•"/>
            </a:pPr>
            <a:r>
              <a:rPr kumimoji="1" lang="ja-JP" altLang="en-US" sz="1200" dirty="0">
                <a:solidFill>
                  <a:schemeClr val="tx1"/>
                </a:solidFill>
              </a:rPr>
              <a:t>優良な物流体制の構築が業績に反映されている企業も多い。</a:t>
            </a:r>
          </a:p>
          <a:p>
            <a:pPr marL="171450" indent="-171450">
              <a:buFont typeface="Arial" panose="020B0604020202020204" pitchFamily="34" charset="0"/>
              <a:buChar char="•"/>
            </a:pPr>
            <a:r>
              <a:rPr kumimoji="1" lang="ja-JP" altLang="en-US" sz="1200" dirty="0">
                <a:solidFill>
                  <a:schemeClr val="tx1"/>
                </a:solidFill>
              </a:rPr>
              <a:t>個社の物流を超えて物流網全体に目を向けると、海外と比較して部分的に遅れている箇所が顕在化。個社の取り組みは優秀だが、社会インフラとしての物流最適化に向けた活動が弱く全体最適が実現していないのではないか。</a:t>
            </a:r>
            <a:endParaRPr kumimoji="1" lang="en-US" altLang="ja-JP" sz="1200" dirty="0">
              <a:solidFill>
                <a:schemeClr val="tx1"/>
              </a:solidFill>
            </a:endParaRPr>
          </a:p>
          <a:p>
            <a:pPr>
              <a:spcAft>
                <a:spcPts val="600"/>
              </a:spcAft>
            </a:pPr>
            <a:r>
              <a:rPr kumimoji="1" lang="ja-JP" altLang="en-US" sz="1200" dirty="0">
                <a:solidFill>
                  <a:schemeClr val="tx1"/>
                </a:solidFill>
              </a:rPr>
              <a:t>　</a:t>
            </a:r>
            <a:r>
              <a:rPr kumimoji="1" lang="en-US" altLang="ja-JP" sz="1200" dirty="0">
                <a:solidFill>
                  <a:schemeClr val="tx1"/>
                </a:solidFill>
              </a:rPr>
              <a:t>e.g.</a:t>
            </a:r>
            <a:r>
              <a:rPr kumimoji="1" lang="ja-JP" altLang="en-US" sz="1200" dirty="0">
                <a:solidFill>
                  <a:schemeClr val="tx1"/>
                </a:solidFill>
              </a:rPr>
              <a:t>再配送・トラックバースの長時間待機・ドライバー不足</a:t>
            </a:r>
            <a:endParaRPr kumimoji="1" lang="en-US" altLang="ja-JP" sz="1200" dirty="0">
              <a:solidFill>
                <a:schemeClr val="tx1"/>
              </a:solidFill>
            </a:endParaRPr>
          </a:p>
          <a:p>
            <a:pPr marL="171450" indent="-171450">
              <a:spcAft>
                <a:spcPts val="600"/>
              </a:spcAft>
              <a:buFont typeface="Arial" panose="020B0604020202020204" pitchFamily="34" charset="0"/>
              <a:buChar char="•"/>
            </a:pPr>
            <a:r>
              <a:rPr kumimoji="1" lang="ja-JP" altLang="en-US" sz="1200" dirty="0">
                <a:solidFill>
                  <a:schemeClr val="tx1"/>
                </a:solidFill>
              </a:rPr>
              <a:t>全体最適に必要な標準化・共有の情報システム構築に向けて、物流の自動化技術（全工程での搬送）と、これを支える一気通貫でのデータ共有・活用の仕組みが重要。</a:t>
            </a:r>
            <a:endParaRPr kumimoji="1" lang="en-US" altLang="ja-JP" sz="1200" dirty="0">
              <a:solidFill>
                <a:schemeClr val="tx1"/>
              </a:solidFill>
            </a:endParaRPr>
          </a:p>
          <a:p>
            <a:pPr marL="171450" indent="-171450">
              <a:spcAft>
                <a:spcPts val="600"/>
              </a:spcAft>
              <a:buFont typeface="Arial" panose="020B0604020202020204" pitchFamily="34" charset="0"/>
              <a:buChar char="•"/>
            </a:pPr>
            <a:r>
              <a:rPr kumimoji="1" lang="ja-JP" altLang="en-US" sz="1200" dirty="0">
                <a:solidFill>
                  <a:schemeClr val="tx1"/>
                </a:solidFill>
              </a:rPr>
              <a:t>これらは物流企業だけでは実現しない。荷主・物流事業者・行政等の協調が必要。</a:t>
            </a:r>
            <a:endParaRPr kumimoji="1" lang="en-US" altLang="ja-JP" sz="1200" dirty="0">
              <a:solidFill>
                <a:schemeClr val="tx1"/>
              </a:solidFill>
            </a:endParaRPr>
          </a:p>
          <a:p>
            <a:pPr marL="171450" indent="-171450">
              <a:buFont typeface="Arial" panose="020B0604020202020204" pitchFamily="34" charset="0"/>
              <a:buChar char="•"/>
            </a:pPr>
            <a:endParaRPr kumimoji="1" lang="en-US" altLang="ja-JP" sz="1200" b="1" dirty="0">
              <a:solidFill>
                <a:schemeClr val="tx1"/>
              </a:solidFill>
            </a:endParaRPr>
          </a:p>
          <a:p>
            <a:pPr marL="171450" indent="-171450" algn="ctr">
              <a:buFont typeface="Arial" panose="020B0604020202020204" pitchFamily="34" charset="0"/>
              <a:buChar char="•"/>
            </a:pPr>
            <a:endParaRPr kumimoji="1" lang="en-US" altLang="ja-JP" sz="1200" b="1" dirty="0">
              <a:solidFill>
                <a:schemeClr val="tx1"/>
              </a:solidFill>
            </a:endParaRPr>
          </a:p>
          <a:p>
            <a:pPr marL="171450" indent="-171450">
              <a:buFont typeface="Arial" panose="020B0604020202020204" pitchFamily="34" charset="0"/>
              <a:buChar char="•"/>
            </a:pPr>
            <a:endParaRPr kumimoji="1" lang="en-US" altLang="ja-JP" sz="1200" b="1" dirty="0">
              <a:solidFill>
                <a:schemeClr val="tx1"/>
              </a:solidFill>
            </a:endParaRPr>
          </a:p>
          <a:p>
            <a:pPr marL="171450" indent="-171450">
              <a:buFont typeface="Arial" panose="020B0604020202020204" pitchFamily="34" charset="0"/>
              <a:buChar char="•"/>
            </a:pPr>
            <a:endParaRPr kumimoji="1" lang="en-US" altLang="ja-JP" sz="1200" b="1" dirty="0">
              <a:solidFill>
                <a:schemeClr val="tx1"/>
              </a:solidFill>
            </a:endParaRPr>
          </a:p>
          <a:p>
            <a:pPr marL="171450" indent="-171450">
              <a:buFont typeface="Arial" panose="020B0604020202020204" pitchFamily="34" charset="0"/>
              <a:buChar char="•"/>
            </a:pPr>
            <a:endParaRPr kumimoji="1" lang="en-US" altLang="ja-JP" sz="1200" b="1" dirty="0">
              <a:solidFill>
                <a:schemeClr val="tx1"/>
              </a:solidFill>
            </a:endParaRPr>
          </a:p>
          <a:p>
            <a:pPr marL="171450" indent="-171450">
              <a:buFont typeface="Arial" panose="020B0604020202020204" pitchFamily="34" charset="0"/>
              <a:buChar char="•"/>
            </a:pPr>
            <a:endParaRPr kumimoji="1" lang="en-US" altLang="ja-JP" sz="1200" b="1" dirty="0">
              <a:solidFill>
                <a:schemeClr val="tx1"/>
              </a:solidFill>
            </a:endParaRPr>
          </a:p>
          <a:p>
            <a:pPr marL="171450" indent="-171450">
              <a:buFont typeface="Arial" panose="020B0604020202020204" pitchFamily="34" charset="0"/>
              <a:buChar char="•"/>
            </a:pPr>
            <a:endParaRPr kumimoji="1" lang="en-US" altLang="ja-JP" sz="1200" b="1" dirty="0">
              <a:solidFill>
                <a:schemeClr val="tx1"/>
              </a:solidFill>
            </a:endParaRPr>
          </a:p>
          <a:p>
            <a:pPr marL="171450" indent="-171450">
              <a:buFont typeface="Arial" panose="020B0604020202020204" pitchFamily="34" charset="0"/>
              <a:buChar char="•"/>
            </a:pPr>
            <a:endParaRPr kumimoji="1" lang="en-US" altLang="ja-JP" sz="1200" b="1" dirty="0">
              <a:solidFill>
                <a:schemeClr val="tx1"/>
              </a:solidFill>
            </a:endParaRPr>
          </a:p>
          <a:p>
            <a:pPr marL="171450" indent="-171450">
              <a:buFont typeface="Arial" panose="020B0604020202020204" pitchFamily="34" charset="0"/>
              <a:buChar char="•"/>
            </a:pPr>
            <a:endParaRPr kumimoji="1" lang="en-US" altLang="ja-JP" sz="1200" b="1" dirty="0">
              <a:solidFill>
                <a:schemeClr val="tx1"/>
              </a:solidFill>
            </a:endParaRPr>
          </a:p>
          <a:p>
            <a:pPr marL="171450" indent="-171450">
              <a:buFont typeface="Arial" panose="020B0604020202020204" pitchFamily="34" charset="0"/>
              <a:buChar char="•"/>
            </a:pPr>
            <a:endParaRPr kumimoji="1" lang="en-US" altLang="ja-JP" sz="1200" b="1" dirty="0">
              <a:solidFill>
                <a:schemeClr val="tx1"/>
              </a:solidFill>
            </a:endParaRPr>
          </a:p>
          <a:p>
            <a:pPr marL="171450" indent="-171450">
              <a:buFont typeface="Arial" panose="020B0604020202020204" pitchFamily="34" charset="0"/>
              <a:buChar char="•"/>
            </a:pPr>
            <a:endParaRPr kumimoji="1" lang="en-US" altLang="ja-JP" sz="1200" b="1" dirty="0">
              <a:solidFill>
                <a:schemeClr val="tx1"/>
              </a:solidFill>
            </a:endParaRPr>
          </a:p>
          <a:p>
            <a:pPr marL="171450" indent="-171450">
              <a:buFont typeface="Arial" panose="020B0604020202020204" pitchFamily="34" charset="0"/>
              <a:buChar char="•"/>
            </a:pPr>
            <a:endParaRPr kumimoji="1" lang="en-US" altLang="ja-JP" sz="1200" b="1" dirty="0">
              <a:solidFill>
                <a:schemeClr val="tx1"/>
              </a:solidFill>
            </a:endParaRPr>
          </a:p>
          <a:p>
            <a:pPr marL="171450" indent="-171450">
              <a:buFont typeface="Arial" panose="020B0604020202020204" pitchFamily="34" charset="0"/>
              <a:buChar char="•"/>
            </a:pPr>
            <a:endParaRPr kumimoji="1" lang="en-US" altLang="ja-JP" sz="1200" b="1" dirty="0">
              <a:solidFill>
                <a:schemeClr val="tx1"/>
              </a:solidFill>
            </a:endParaRPr>
          </a:p>
          <a:p>
            <a:endParaRPr kumimoji="1" lang="ja-JP" altLang="en-US" sz="1200" b="1" dirty="0">
              <a:solidFill>
                <a:schemeClr val="tx1"/>
              </a:solidFill>
            </a:endParaRPr>
          </a:p>
        </p:txBody>
      </p:sp>
      <p:sp>
        <p:nvSpPr>
          <p:cNvPr id="14" name="テキスト ボックス 13"/>
          <p:cNvSpPr txBox="1"/>
          <p:nvPr/>
        </p:nvSpPr>
        <p:spPr>
          <a:xfrm>
            <a:off x="253093" y="5015740"/>
            <a:ext cx="8621486" cy="1046440"/>
          </a:xfrm>
          <a:prstGeom prst="rect">
            <a:avLst/>
          </a:prstGeom>
          <a:noFill/>
          <a:ln w="6350">
            <a:solidFill>
              <a:schemeClr val="tx1"/>
            </a:solidFill>
          </a:ln>
        </p:spPr>
        <p:txBody>
          <a:bodyPr wrap="square" rtlCol="0">
            <a:spAutoFit/>
          </a:bodyPr>
          <a:lstStyle/>
          <a:p>
            <a:r>
              <a:rPr kumimoji="1" lang="ja-JP" altLang="en-US" sz="1400" b="1" dirty="0"/>
              <a:t>３．着地点</a:t>
            </a:r>
            <a:r>
              <a:rPr kumimoji="1" lang="en-US" altLang="ja-JP" sz="1400" b="1" dirty="0"/>
              <a:t>(</a:t>
            </a:r>
            <a:r>
              <a:rPr kumimoji="1" lang="ja-JP" altLang="en-US" sz="1400" b="1" dirty="0"/>
              <a:t>案</a:t>
            </a:r>
            <a:r>
              <a:rPr kumimoji="1" lang="en-US" altLang="ja-JP" sz="1400" b="1" dirty="0"/>
              <a:t>)</a:t>
            </a:r>
          </a:p>
          <a:p>
            <a:r>
              <a:rPr kumimoji="1" lang="ja-JP" altLang="en-US" sz="1200" b="1" dirty="0"/>
              <a:t>・ロジスティクスを事業の根幹に据えている企業のビジョンや業務のオペレーションの実態整理（個社物流＝競争領域）</a:t>
            </a:r>
            <a:endParaRPr kumimoji="1" lang="en-US" altLang="ja-JP" sz="1200" b="1" dirty="0"/>
          </a:p>
          <a:p>
            <a:r>
              <a:rPr kumimoji="1" lang="ja-JP" altLang="en-US" sz="1200" b="1" dirty="0"/>
              <a:t>・社会インフラとしての物流システム構築の重要性と課題提起（企業間＝協調領域）</a:t>
            </a:r>
            <a:endParaRPr kumimoji="1" lang="en-US" altLang="ja-JP" sz="1200" b="1" dirty="0"/>
          </a:p>
          <a:p>
            <a:r>
              <a:rPr kumimoji="1" lang="en-US" altLang="ja-JP" sz="1200" b="1" dirty="0"/>
              <a:t>※</a:t>
            </a:r>
            <a:r>
              <a:rPr kumimoji="1" lang="ja-JP" altLang="en-US" sz="1200" dirty="0"/>
              <a:t>どちらも業界団体・国が主な提言対象になると想定。業界団体・国いずれに対しても、提言内容が実現するようなまとめ</a:t>
            </a:r>
            <a:endParaRPr kumimoji="1" lang="en-US" altLang="ja-JP" sz="1200" dirty="0"/>
          </a:p>
          <a:p>
            <a:r>
              <a:rPr kumimoji="1" lang="ja-JP" altLang="en-US" sz="1200" dirty="0"/>
              <a:t>　の場づくりや各種調整、サポートを行う必要があることを訴えることが重要と認識。</a:t>
            </a:r>
          </a:p>
        </p:txBody>
      </p:sp>
      <p:sp>
        <p:nvSpPr>
          <p:cNvPr id="15" name="テキスト ボックス 14"/>
          <p:cNvSpPr txBox="1"/>
          <p:nvPr/>
        </p:nvSpPr>
        <p:spPr>
          <a:xfrm>
            <a:off x="253093" y="6116660"/>
            <a:ext cx="8621486" cy="677108"/>
          </a:xfrm>
          <a:prstGeom prst="rect">
            <a:avLst/>
          </a:prstGeom>
          <a:noFill/>
          <a:ln w="6350">
            <a:solidFill>
              <a:schemeClr val="tx1"/>
            </a:solidFill>
          </a:ln>
        </p:spPr>
        <p:txBody>
          <a:bodyPr wrap="square" rtlCol="0">
            <a:spAutoFit/>
          </a:bodyPr>
          <a:lstStyle/>
          <a:p>
            <a:r>
              <a:rPr kumimoji="1" lang="ja-JP" altLang="en-US" sz="1400" b="1" dirty="0"/>
              <a:t>４．今後の計画</a:t>
            </a:r>
            <a:endParaRPr kumimoji="1" lang="en-US" altLang="ja-JP" sz="1400" b="1" dirty="0"/>
          </a:p>
          <a:p>
            <a:r>
              <a:rPr kumimoji="1" lang="ja-JP" altLang="en-US" sz="1200" dirty="0"/>
              <a:t>（１）メンバーのネットワークを活用し、既知情報を整理（６月末）</a:t>
            </a:r>
          </a:p>
          <a:p>
            <a:r>
              <a:rPr kumimoji="1" lang="ja-JP" altLang="en-US" sz="1200" dirty="0"/>
              <a:t>（２）整理内容を分析し重要部分について国内企業の視察・意見交換を通じ知見を充実した上で報告書作成（</a:t>
            </a:r>
            <a:r>
              <a:rPr kumimoji="1" lang="en-US" altLang="ja-JP" sz="1200" dirty="0"/>
              <a:t>9</a:t>
            </a:r>
            <a:r>
              <a:rPr kumimoji="1" lang="ja-JP" altLang="en-US" sz="1200" dirty="0"/>
              <a:t>月）</a:t>
            </a:r>
          </a:p>
        </p:txBody>
      </p:sp>
    </p:spTree>
    <p:extLst>
      <p:ext uri="{BB962C8B-B14F-4D97-AF65-F5344CB8AC3E}">
        <p14:creationId xmlns:p14="http://schemas.microsoft.com/office/powerpoint/2010/main" val="39019042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2673</TotalTime>
  <Words>585</Words>
  <Application>Microsoft Office PowerPoint</Application>
  <PresentationFormat>画面に合わせる (4:3)</PresentationFormat>
  <Paragraphs>82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HGPｺﾞｼｯｸM</vt:lpstr>
      <vt:lpstr>Arial</vt:lpstr>
      <vt:lpstr>Calibri</vt:lpstr>
      <vt:lpstr>Calibri Light</vt:lpstr>
      <vt:lpstr>Office テーマ</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HAMADA DAIKI／濱田 大器／テクノバ</dc:creator>
  <cp:lastModifiedBy>久保 忠伴</cp:lastModifiedBy>
  <cp:revision>93</cp:revision>
  <cp:lastPrinted>2021-04-26T11:21:40Z</cp:lastPrinted>
  <dcterms:created xsi:type="dcterms:W3CDTF">2021-04-21T00:28:43Z</dcterms:created>
  <dcterms:modified xsi:type="dcterms:W3CDTF">2021-04-26T11:22:44Z</dcterms:modified>
</cp:coreProperties>
</file>